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7" r:id="rId7"/>
    <p:sldId id="260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4E5"/>
    <a:srgbClr val="FC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1A37-69CE-494A-8A22-5E868132005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9ECE-F9FE-40AE-9F76-DA9BB2C2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1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A36-D20F-47CE-899F-2617C5B50B04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398-7012-42AA-9EA5-24B8B003F368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9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4B16-01CF-4F7D-AB8A-EB78E29EED38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9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0874-061C-4A4A-A660-D5287FC9DF00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988D-76F0-49EF-8571-59CBF1743424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BFA6-0AB2-4C78-BC9B-574F4DFB5948}" type="datetime1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2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90B6-2EE9-4568-BCC1-0559268520D8}" type="datetime1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5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AAD-644E-414B-BB11-721791673DCF}" type="datetime1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31C-5515-424B-9408-C4645325ABCE}" type="datetime1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E288-1593-4E00-B3B6-3768EFECCBA4}" type="datetime1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37E0-1A32-466B-B872-41C127E97890}" type="datetime1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5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32D5-188A-4DF8-82DD-09236589A1F7}" type="datetime1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CE9F-AED7-45BD-BCDA-945C3277D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3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o.filatova@yandex.ru" TargetMode="External"/><Relationship Id="rId3" Type="http://schemas.openxmlformats.org/officeDocument/2006/relationships/hyperlink" Target="https://docviewer.yandex.ru/view/435792091/?page=6&amp;*=euK5ZsGke9EhWl1hRftptrmHZSR7InVybCI6Imh0dHBzOi8vYXBwcy53aG8uaW50L2lyaXMvYml0c3RyZWFtL2hhbmRsZS8xMDY2NS8xNTU3MzUvV0hPX05NSF9OSERfMTUuMl9ydXMucGRmP3NlcXVlbmNlPTMiLCJ0aXRsZSI6IldIT19OTUhfTkhEXzE1LjJfcnVzLnBkZj9zZXF1ZW5jZT0zIiwibm9pZnJhbWUiOnRydWUsInVpZCI6IjQzNTc5MjA5MSIsInRzIjoxNjM5ODMyOTY2MTQ1LCJ5dSI6IjQ4MDM3OTM5MDE1ODE4NzMyMzAiLCJzZXJwUGFyYW1zIjoidG09MTYzOTgzMjk1NSZ0bGQ9cnUmbGFuZz1ydSZuYW1lPVdIT19OTUhfTkhEXzE1LjJfcnVzLnBkZj9zZXF1ZW5jZT0zJnRleHQ9JUQwJUIyJUQwJUJFJUQwJUI3KyVEMSU4MSVEMCVCMCVEMCVCOSVEMSU4MislRDAlQkQlRDAlQjArJUQxJTgwJUQxJTgzJUQxJTgxJUQxJTgxJUQwJUJBJUQwJUJFJUQwJUJDKyVEMSU4MCVEMCVCNSVEMCVCQSVEMCVCRSVEMCVCQyVEMCVCNSVEMCVCRCVEMCVCNCVEMCVCMCVEMSU4NiVEMCVCOCVEMCVCOCslRDAlQkYlRDAlQkUrJUQxJTgxJUQwJUIwJUQxJTg1JUQwJUIwJUQxJTgwJUQxJTgzJnVybD1odHRwcyUzQS8vYXBwcy53aG8uaW50L2lyaXMvYml0c3RyZWFtL2hhbmRsZS8xMDY2NS8xNTU3MzUvV0hPX05NSF9OSERfMTUuMl9ydXMucGRmJTNGc2VxdWVuY2UlM0QzJmxyPTEyOTk4MCZtaW1lPXBkZiZsMTBuPXJ1JnNpZ249NjkxNTg5M2ZiMWRiYjQzZDRjMjNjOWJjMWVkOTZiN2Mma2V5bm89MCJ9&amp;lang=ru" TargetMode="External"/><Relationship Id="rId7" Type="http://schemas.openxmlformats.org/officeDocument/2006/relationships/hyperlink" Target="https://archive.aif.ru/archive/166970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z.ru/news/289969" TargetMode="External"/><Relationship Id="rId5" Type="http://schemas.openxmlformats.org/officeDocument/2006/relationships/hyperlink" Target="https://www.rospotrebnadzor.ru/activities/recommendations/details.php?ELEMENT_ID=14899" TargetMode="External"/><Relationship Id="rId4" Type="http://schemas.openxmlformats.org/officeDocument/2006/relationships/hyperlink" Target="https://www.rospotrebnadzor.ru/about/info/news/news_details.php?ELEMENT_ID=151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923"/>
            <a:ext cx="12537440" cy="7636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23744" y="905256"/>
            <a:ext cx="755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07008" y="105037"/>
            <a:ext cx="10634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Муниципальное бюджетное общеобразовательное учреждение Петрозаводского городского округа "Гимназия № 17 имени П.О.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Коргана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"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0264" y="1823403"/>
            <a:ext cx="100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Создание буклета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«Сколько </a:t>
            </a:r>
            <a:r>
              <a:rPr lang="ru-RU" sz="4800" b="1" dirty="0">
                <a:solidFill>
                  <a:srgbClr val="0070C0"/>
                </a:solidFill>
              </a:rPr>
              <a:t>сахара </a:t>
            </a:r>
            <a:r>
              <a:rPr lang="ru-RU" sz="4800" b="1" dirty="0" smtClean="0">
                <a:solidFill>
                  <a:srgbClr val="0070C0"/>
                </a:solidFill>
              </a:rPr>
              <a:t>в </a:t>
            </a:r>
            <a:r>
              <a:rPr lang="en-US" sz="4800" b="1" dirty="0" smtClean="0">
                <a:solidFill>
                  <a:srgbClr val="0070C0"/>
                </a:solidFill>
              </a:rPr>
              <a:t>“</a:t>
            </a:r>
            <a:r>
              <a:rPr lang="ru-RU" sz="4800" b="1" dirty="0" smtClean="0">
                <a:solidFill>
                  <a:srgbClr val="0070C0"/>
                </a:solidFill>
              </a:rPr>
              <a:t>полезной</a:t>
            </a:r>
            <a:r>
              <a:rPr lang="en-US" sz="4800" b="1" dirty="0" smtClean="0">
                <a:solidFill>
                  <a:srgbClr val="0070C0"/>
                </a:solidFill>
              </a:rPr>
              <a:t>”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>еде»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299938"/>
            <a:ext cx="905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Исследовательский проект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9942" y="4399598"/>
            <a:ext cx="5433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Работу выполнила:</a:t>
            </a:r>
          </a:p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Бороданова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Елизавета,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ученица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3 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класса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Руководитель: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Филатова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О.С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.,учитель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" y="-609600"/>
            <a:ext cx="13644880" cy="7914640"/>
          </a:xfrm>
          <a:prstGeom prst="rect">
            <a:avLst/>
          </a:prstGeom>
          <a:effectLst>
            <a:glow rad="127000">
              <a:srgbClr val="F2B4E5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1280" y="-43910"/>
            <a:ext cx="11917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Изготовление буклета для младших школьников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10" y="602419"/>
            <a:ext cx="7376160" cy="5532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6275">
            <a:off x="-892077" y="1578302"/>
            <a:ext cx="3986268" cy="298970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schemeClr val="bg1">
                <a:alpha val="40000"/>
              </a:scheme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265">
            <a:off x="1676351" y="4919950"/>
            <a:ext cx="3567251" cy="267543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6984">
            <a:off x="9451297" y="1041556"/>
            <a:ext cx="2913720" cy="38849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171">
            <a:off x="7275718" y="4865338"/>
            <a:ext cx="3495040" cy="26212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960"/>
            <a:ext cx="13644880" cy="79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218" y="360410"/>
            <a:ext cx="1050446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Наше </a:t>
            </a:r>
            <a:r>
              <a:rPr lang="ru-RU" sz="2800" b="1" dirty="0"/>
              <a:t>предположение</a:t>
            </a:r>
            <a:r>
              <a:rPr lang="ru-RU" sz="2800" dirty="0"/>
              <a:t>, что многие продукты, которые мы считали полезными и часто покупали, содержат большое количество добавленного сахара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>
                <a:solidFill>
                  <a:srgbClr val="C00000"/>
                </a:solidFill>
              </a:rPr>
              <a:t>Их употребление может привести к нарушениям </a:t>
            </a:r>
            <a:r>
              <a:rPr lang="ru-RU" sz="2800" dirty="0" smtClean="0">
                <a:solidFill>
                  <a:srgbClr val="C00000"/>
                </a:solidFill>
              </a:rPr>
              <a:t>здоровья!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338" y="2722880"/>
            <a:ext cx="571910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Проектная работа и буклет помогут младшим школьникам внимательнее </a:t>
            </a:r>
            <a:r>
              <a:rPr lang="ru-RU" sz="2800" dirty="0"/>
              <a:t>относиться к выбору продуктов, которые они </a:t>
            </a:r>
            <a:r>
              <a:rPr lang="ru-RU" sz="2800" dirty="0" smtClean="0"/>
              <a:t>едят. Это </a:t>
            </a:r>
            <a:r>
              <a:rPr lang="ru-RU" sz="2800" dirty="0"/>
              <a:t>станет их полезной привычкой и поможет им </a:t>
            </a:r>
            <a:r>
              <a:rPr lang="ru-RU" sz="2800" b="1" dirty="0"/>
              <a:t>сохранять и укреплять здоровье.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2684363"/>
            <a:ext cx="4196080" cy="314706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960"/>
            <a:ext cx="13644880" cy="79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2465" y="-298532"/>
            <a:ext cx="8471729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Список литературы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1. Наталья Фадеева. Мифы о сахаре. Как заблуждения убивают нас // - Издательство «</a:t>
            </a:r>
            <a:r>
              <a:rPr lang="ru-RU" sz="1600" dirty="0" err="1"/>
              <a:t>Эксмо</a:t>
            </a:r>
            <a:r>
              <a:rPr lang="ru-RU" sz="1600" dirty="0"/>
              <a:t>», 2015. - 176 с.</a:t>
            </a:r>
          </a:p>
          <a:p>
            <a:r>
              <a:rPr lang="ru-RU" sz="1600" dirty="0"/>
              <a:t>2.  </a:t>
            </a:r>
            <a:r>
              <a:rPr lang="ru-RU" sz="1600" dirty="0" err="1"/>
              <a:t>Марион</a:t>
            </a:r>
            <a:r>
              <a:rPr lang="ru-RU" sz="1600" dirty="0"/>
              <a:t> </a:t>
            </a:r>
            <a:r>
              <a:rPr lang="ru-RU" sz="1600" dirty="0" err="1"/>
              <a:t>Телье</a:t>
            </a:r>
            <a:r>
              <a:rPr lang="ru-RU" sz="1600" dirty="0"/>
              <a:t>. Прощай, сахар! //Издательство «Попурри», 2019.-208 с.</a:t>
            </a:r>
          </a:p>
          <a:p>
            <a:r>
              <a:rPr lang="ru-RU" sz="1600" dirty="0"/>
              <a:t>3. Руководство: по потреблению сахаров взрослыми и детьми. Всемирная организация здравоохранения, 2015 г. [Электронный ресурс].- Режим доступа:  </a:t>
            </a:r>
          </a:p>
          <a:p>
            <a:r>
              <a:rPr lang="ru-RU" sz="1600" u="sng" dirty="0">
                <a:hlinkClick r:id="rId3"/>
              </a:rPr>
              <a:t>https://docviewer.yandex.ru/view/435792091/?page=6&amp;*=euK5ZsGke9EhWl1h</a:t>
            </a:r>
            <a:endParaRPr lang="ru-RU" sz="1600" dirty="0"/>
          </a:p>
          <a:p>
            <a:r>
              <a:rPr lang="ru-RU" sz="1600" dirty="0"/>
              <a:t>4. Информация Федеральной службы по надзору в сфере защиты прав потребителей и благополучия человека от 24.08.2020 г. "О сахаре в продуктах питания". [Электронный ресурс].- Режим доступа:</a:t>
            </a:r>
          </a:p>
          <a:p>
            <a:r>
              <a:rPr lang="en-US" sz="1600" u="sng" dirty="0">
                <a:hlinkClick r:id="rId4"/>
              </a:rPr>
              <a:t>https</a:t>
            </a:r>
            <a:r>
              <a:rPr lang="ru-RU" sz="1600" u="sng" dirty="0">
                <a:hlinkClick r:id="rId4"/>
              </a:rPr>
              <a:t>://</a:t>
            </a:r>
            <a:r>
              <a:rPr lang="en-US" sz="1600" u="sng" dirty="0">
                <a:hlinkClick r:id="rId4"/>
              </a:rPr>
              <a:t>www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rospotrebnadzor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ru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about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info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news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news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details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php</a:t>
            </a:r>
            <a:r>
              <a:rPr lang="ru-RU" sz="1600" u="sng" dirty="0">
                <a:hlinkClick r:id="rId4"/>
              </a:rPr>
              <a:t>?</a:t>
            </a:r>
            <a:r>
              <a:rPr lang="en-US" sz="1600" u="sng" dirty="0">
                <a:hlinkClick r:id="rId4"/>
              </a:rPr>
              <a:t>ELEMENT</a:t>
            </a:r>
            <a:r>
              <a:rPr lang="ru-RU" sz="1600" u="sng" dirty="0">
                <a:hlinkClick r:id="rId4"/>
              </a:rPr>
              <a:t>_</a:t>
            </a:r>
            <a:r>
              <a:rPr lang="ru-RU" sz="1600" u="sng" dirty="0"/>
              <a:t> </a:t>
            </a:r>
            <a:endParaRPr lang="ru-RU" sz="1600" dirty="0"/>
          </a:p>
          <a:p>
            <a:r>
              <a:rPr lang="ru-RU" sz="1600" dirty="0"/>
              <a:t>5. Информация Федеральной службы по надзору в сфере защиты прав потребителей и благополучия человека от 01.06.2020 г. "О рафинированном сахаре в детском питании". [Электронный ресурс]. - Режим доступа:  </a:t>
            </a:r>
          </a:p>
          <a:p>
            <a:r>
              <a:rPr lang="ru-RU" sz="1600" u="sng" dirty="0">
                <a:hlinkClick r:id="rId5"/>
              </a:rPr>
              <a:t>https://www.rospotrebnadzor.ru/activities/recommendations/details.php?ELEM</a:t>
            </a:r>
            <a:endParaRPr lang="ru-RU" sz="1600" dirty="0"/>
          </a:p>
          <a:p>
            <a:r>
              <a:rPr lang="ru-RU" sz="1600" dirty="0"/>
              <a:t>6. Сладкой жизни пришел конец. [Электронный ресурс]. - Режим доступа:  </a:t>
            </a:r>
          </a:p>
          <a:p>
            <a:r>
              <a:rPr lang="en-US" sz="1600" u="sng" dirty="0">
                <a:hlinkClick r:id="rId6"/>
              </a:rPr>
              <a:t>https://iz.ru/news/ HYPERLINK "https://iz.ru/news/289969"289969</a:t>
            </a:r>
            <a:endParaRPr lang="ru-RU" sz="1600" dirty="0"/>
          </a:p>
          <a:p>
            <a:r>
              <a:rPr lang="ru-RU" sz="1600" dirty="0"/>
              <a:t>7. Изгнание сахара. [Электронный ресурс]. - Режим доступа:  </a:t>
            </a:r>
            <a:r>
              <a:rPr lang="ru-RU" sz="1600" u="sng" dirty="0">
                <a:hlinkClick r:id="rId7"/>
              </a:rPr>
              <a:t>https://archive.aif.ru/archive/ HYPERLINK 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465" y="4875270"/>
            <a:ext cx="847172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Наши контакты:</a:t>
            </a:r>
          </a:p>
          <a:p>
            <a:pPr algn="ctr"/>
            <a:r>
              <a:rPr lang="en-US" sz="2800" dirty="0">
                <a:hlinkClick r:id="rId8"/>
              </a:rPr>
              <a:t>o</a:t>
            </a:r>
            <a:r>
              <a:rPr lang="en-US" sz="2800" dirty="0" smtClean="0">
                <a:hlinkClick r:id="rId8"/>
              </a:rPr>
              <a:t>.filatova@yandex.ru</a:t>
            </a:r>
            <a:endParaRPr lang="ru-RU" sz="2800" dirty="0" smtClean="0"/>
          </a:p>
          <a:p>
            <a:pPr algn="ctr"/>
            <a:endParaRPr lang="ru-RU" sz="2800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71120"/>
            <a:ext cx="13644880" cy="79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6232" y="625856"/>
            <a:ext cx="5598160" cy="5632311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Гимнасткам необходимо снижать </a:t>
            </a:r>
            <a:r>
              <a:rPr lang="ru-RU" sz="4000" dirty="0">
                <a:latin typeface="Constantia" panose="02030602050306030303" pitchFamily="18" charset="0"/>
              </a:rPr>
              <a:t>потребление сахара для поддержания спортивной </a:t>
            </a:r>
            <a:r>
              <a:rPr lang="ru-RU" sz="4000" dirty="0" smtClean="0">
                <a:latin typeface="Constantia" panose="02030602050306030303" pitchFamily="18" charset="0"/>
              </a:rPr>
              <a:t>формы, </a:t>
            </a:r>
            <a:r>
              <a:rPr lang="ru-RU" sz="4000" dirty="0">
                <a:latin typeface="Constantia" panose="02030602050306030303" pitchFamily="18" charset="0"/>
              </a:rPr>
              <a:t>но</a:t>
            </a:r>
          </a:p>
          <a:p>
            <a:pPr algn="ctr"/>
            <a:r>
              <a:rPr lang="ru-RU" sz="4000" dirty="0">
                <a:latin typeface="Constantia" panose="02030602050306030303" pitchFamily="18" charset="0"/>
              </a:rPr>
              <a:t>оказалось, что в магазине сложно найти продукты, не содержащие сахар.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9" y="13011"/>
            <a:ext cx="3417974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71120"/>
            <a:ext cx="13644880" cy="79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520" y="197187"/>
            <a:ext cx="1149096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Неограниченное </a:t>
            </a:r>
            <a:r>
              <a:rPr lang="ru-RU" sz="4000" dirty="0"/>
              <a:t>потребление сахаров стало серьезной проблемой во всем мире, так как это приводит к распространению и росту числа заболеваний как у взрослых, так и у </a:t>
            </a:r>
            <a:r>
              <a:rPr lang="ru-RU" sz="4000" dirty="0" smtClean="0"/>
              <a:t>детей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341" y="2932310"/>
            <a:ext cx="2296159" cy="2641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45" y="3737252"/>
            <a:ext cx="5539789" cy="3120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79" y="2971105"/>
            <a:ext cx="4138703" cy="275913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40" y="-255628"/>
            <a:ext cx="13644880" cy="79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7811" y="109576"/>
            <a:ext cx="6350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Цель работы: </a:t>
            </a:r>
            <a:r>
              <a:rPr lang="ru-RU" sz="2800" dirty="0" smtClean="0"/>
              <a:t>выяснить </a:t>
            </a:r>
            <a:r>
              <a:rPr lang="ru-RU" sz="2800" dirty="0"/>
              <a:t>количество добавленного сахара в продуктах, которые считаются полезными для детей, и создать буклет для учащихся начальной школы о добавленном сахаре в исследуемых продуктах</a:t>
            </a:r>
            <a:r>
              <a:rPr lang="ru-RU" sz="28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7811" y="2946151"/>
            <a:ext cx="6350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Объект исследования: </a:t>
            </a:r>
            <a:r>
              <a:rPr lang="ru-RU" sz="2800" dirty="0" smtClean="0"/>
              <a:t>популярные «полезные» продукты </a:t>
            </a:r>
            <a:r>
              <a:rPr lang="ru-RU" sz="2800" dirty="0"/>
              <a:t>из магазинов «Пятерочка» и «Магнит</a:t>
            </a:r>
            <a:r>
              <a:rPr lang="ru-RU" sz="2800" dirty="0" smtClean="0"/>
              <a:t>».</a:t>
            </a:r>
            <a:endParaRPr lang="ru-RU" sz="2800" dirty="0"/>
          </a:p>
          <a:p>
            <a:r>
              <a:rPr lang="ru-RU" sz="2800" b="1" dirty="0" smtClean="0"/>
              <a:t> </a:t>
            </a:r>
            <a:endParaRPr lang="ru-RU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699760" y="4920952"/>
            <a:ext cx="628610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Предмет </a:t>
            </a:r>
            <a:r>
              <a:rPr lang="ru-RU" sz="2800" b="1" dirty="0"/>
              <a:t>исследования: </a:t>
            </a:r>
            <a:r>
              <a:rPr lang="ru-RU" sz="2800" dirty="0"/>
              <a:t>содержание добавленного </a:t>
            </a:r>
            <a:r>
              <a:rPr lang="ru-RU" sz="2800" dirty="0" smtClean="0"/>
              <a:t>сахара в продуктах.</a:t>
            </a:r>
            <a:endParaRPr lang="ru-RU" sz="2800" dirty="0"/>
          </a:p>
          <a:p>
            <a:pPr algn="ctr"/>
            <a:endParaRPr lang="ru-RU" sz="4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2" y="254000"/>
            <a:ext cx="5157997" cy="609437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40" y="-255628"/>
            <a:ext cx="13644880" cy="79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0"/>
            <a:ext cx="6350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Гипотеза: </a:t>
            </a:r>
            <a:r>
              <a:rPr lang="ru-RU" sz="2800" dirty="0" smtClean="0"/>
              <a:t>многие </a:t>
            </a:r>
            <a:r>
              <a:rPr lang="ru-RU" sz="2800" dirty="0"/>
              <a:t>продукты, которые мы считаем полезными и часто покупаем, могут содержать большое количество добавленного сахара.</a:t>
            </a:r>
            <a:endParaRPr lang="ru-RU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9400" y="1980070"/>
            <a:ext cx="11672371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nstantia" panose="02030602050306030303" pitchFamily="18" charset="0"/>
              </a:rPr>
              <a:t>Задачи: 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1. Найти в магазинах продукты, которые являются предметом исследования, тщательно изучить их упаковку, этикетки, выяснить их состав, установить, какое количество добавленного сахара содержится в 100 г. продукта и в 1 порции продукта.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2. Сравнить количество сахара в исследуемых продуктах с нормой суточного потребления добавленного сахара, рекомендованной </a:t>
            </a:r>
            <a:r>
              <a:rPr lang="ru-RU" sz="2400" dirty="0" err="1" smtClean="0">
                <a:latin typeface="Constantia" panose="02030602050306030303" pitchFamily="18" charset="0"/>
              </a:rPr>
              <a:t>Роспотребнадзором</a:t>
            </a:r>
            <a:r>
              <a:rPr lang="ru-RU" sz="2400" dirty="0" smtClean="0">
                <a:latin typeface="Constantia" panose="02030602050306030303" pitchFamily="18" charset="0"/>
              </a:rPr>
              <a:t> для детей в возрасте от 3-х до 10-ти лет.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3. Составить таблицу, в которую внести информацию о содержании в исследуемых продуктах добавленного сахара в граммах, в чайных ложках, а также, какую долю это составляет от рекомендованной безопасной суточной нормы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4. Составить буклет о содержании добавленного сахара в исследуемых продуктах, в нем разместить фотографии этих продуктов и количество сахара в чайных ложках. 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44880" cy="7914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242862"/>
            <a:ext cx="5294094" cy="7058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31102"/>
            <a:ext cx="4438650" cy="591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" y="5288340"/>
            <a:ext cx="1014041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Проектный продукт </a:t>
            </a:r>
            <a:r>
              <a:rPr lang="ru-RU" sz="3200" dirty="0"/>
              <a:t>- это буклет с фотографиями исследованных продуктов и количеством чайных ложек сахара в упаковке или порции продукта.</a:t>
            </a:r>
            <a:endParaRPr lang="ru-RU" sz="3200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44880" cy="7914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10" y="602419"/>
            <a:ext cx="7376160" cy="5532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68" y="-525576"/>
            <a:ext cx="10246508" cy="7684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8704" y="5970443"/>
            <a:ext cx="83427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nstantia" panose="02030602050306030303" pitchFamily="18" charset="0"/>
              </a:rPr>
              <a:t>Так выглядит </a:t>
            </a:r>
            <a:r>
              <a:rPr lang="ru-RU" sz="2400" b="1" dirty="0">
                <a:latin typeface="Constantia" panose="02030602050306030303" pitchFamily="18" charset="0"/>
              </a:rPr>
              <a:t>дневная норма </a:t>
            </a:r>
            <a:r>
              <a:rPr lang="ru-RU" sz="2400" dirty="0">
                <a:latin typeface="Constantia" panose="02030602050306030303" pitchFamily="18" charset="0"/>
              </a:rPr>
              <a:t>потребления добавленного сахара для ребенка от 3-х до 10-ти лет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-396240"/>
            <a:ext cx="13644880" cy="7914640"/>
          </a:xfrm>
          <a:prstGeom prst="rect">
            <a:avLst/>
          </a:prstGeom>
          <a:effectLst>
            <a:glow rad="127000">
              <a:srgbClr val="F2B4E5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1280" y="-43910"/>
            <a:ext cx="119176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Представление информации </a:t>
            </a:r>
            <a:r>
              <a:rPr lang="ru-RU" sz="3600" dirty="0"/>
              <a:t>об исследуемых </a:t>
            </a:r>
            <a:r>
              <a:rPr lang="ru-RU" sz="3600" dirty="0" smtClean="0"/>
              <a:t>продуктах в виде таблицы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" y="1309270"/>
            <a:ext cx="6096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Изучение </a:t>
            </a:r>
            <a:r>
              <a:rPr lang="ru-RU" sz="2800" dirty="0"/>
              <a:t>информацию о содержании добавленного сахара, которая размещена на упаковке, </a:t>
            </a:r>
            <a:r>
              <a:rPr lang="ru-RU" sz="2800" smtClean="0"/>
              <a:t>фотографирование упаковки </a:t>
            </a:r>
            <a:r>
              <a:rPr lang="ru-RU" sz="2800" dirty="0"/>
              <a:t>продукта</a:t>
            </a:r>
            <a:endParaRPr lang="ru-RU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66840" y="1314339"/>
            <a:ext cx="556841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Вычисление процентов </a:t>
            </a:r>
            <a:r>
              <a:rPr lang="ru-RU" sz="2800" dirty="0"/>
              <a:t>от суточной рекомендованной нормы сахара додержится в этих продуктах</a:t>
            </a:r>
            <a:endParaRPr lang="ru-RU" sz="2800" dirty="0" smtClean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80" y="3415163"/>
            <a:ext cx="8813800" cy="381875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Выноска со стрелкой влево 4"/>
          <p:cNvSpPr/>
          <p:nvPr/>
        </p:nvSpPr>
        <p:spPr>
          <a:xfrm>
            <a:off x="9083040" y="3415163"/>
            <a:ext cx="2722880" cy="3291840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149840" y="3561080"/>
            <a:ext cx="165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 из </a:t>
            </a:r>
          </a:p>
          <a:p>
            <a:r>
              <a:rPr lang="ru-RU" sz="2400" b="1" dirty="0" smtClean="0"/>
              <a:t>таблицы </a:t>
            </a:r>
          </a:p>
          <a:p>
            <a:r>
              <a:rPr lang="ru-RU" sz="2400" dirty="0" smtClean="0"/>
              <a:t>1. Готовые завтраки, злаковый батончик «</a:t>
            </a:r>
            <a:r>
              <a:rPr lang="en-US" sz="2400" dirty="0" smtClean="0"/>
              <a:t>Fitness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68" y="-196499"/>
            <a:ext cx="13644880" cy="79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872" y="854346"/>
            <a:ext cx="7199232" cy="1843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Некоторые </a:t>
            </a:r>
            <a:r>
              <a:rPr lang="ru-RU" sz="2800" dirty="0"/>
              <a:t>производители указывают на упаковке только содержание углеводов, но не указывают, какая доля их приходится на добавленный сахар.</a:t>
            </a:r>
            <a:endParaRPr lang="ru-RU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0872" y="4530116"/>
            <a:ext cx="733994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Под названиями </a:t>
            </a:r>
            <a:r>
              <a:rPr lang="ru-RU" sz="2800" b="1" dirty="0" smtClean="0">
                <a:solidFill>
                  <a:srgbClr val="C00000"/>
                </a:solidFill>
              </a:rPr>
              <a:t>«лактоза</a:t>
            </a:r>
            <a:r>
              <a:rPr lang="ru-RU" sz="2800" b="1" dirty="0">
                <a:solidFill>
                  <a:srgbClr val="C00000"/>
                </a:solidFill>
              </a:rPr>
              <a:t>», «ячменный солод», «кукурузный сироп», «патока</a:t>
            </a:r>
            <a:r>
              <a:rPr lang="ru-RU" sz="2800" b="1" dirty="0" smtClean="0">
                <a:solidFill>
                  <a:srgbClr val="C00000"/>
                </a:solidFill>
              </a:rPr>
              <a:t>», «мед», «нектар» </a:t>
            </a:r>
            <a:r>
              <a:rPr lang="ru-RU" sz="2800" dirty="0" smtClean="0"/>
              <a:t>и другими производители </a:t>
            </a:r>
            <a:r>
              <a:rPr lang="ru-RU" sz="2800" b="1" dirty="0" smtClean="0">
                <a:solidFill>
                  <a:srgbClr val="C00000"/>
                </a:solidFill>
              </a:rPr>
              <a:t>«прячут» </a:t>
            </a:r>
            <a:r>
              <a:rPr lang="ru-RU" sz="2800" dirty="0" smtClean="0"/>
              <a:t>добавленные сахара! </a:t>
            </a:r>
            <a:endParaRPr lang="ru-RU" sz="2800" dirty="0" smtClean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92" y="0"/>
            <a:ext cx="4264334" cy="4264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872" y="3197299"/>
            <a:ext cx="72669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Сахар</a:t>
            </a:r>
            <a:r>
              <a:rPr lang="ru-RU" sz="2800" dirty="0"/>
              <a:t>, который мы кладем в чай, имеет научное название «сахароза».</a:t>
            </a:r>
            <a:endParaRPr lang="ru-RU" sz="2800" dirty="0" smtClean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8351610" y="4177766"/>
            <a:ext cx="4137243" cy="252058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18174" y="5128687"/>
            <a:ext cx="417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стакане сока </a:t>
            </a:r>
          </a:p>
          <a:p>
            <a:pPr algn="ctr"/>
            <a:r>
              <a:rPr lang="ru-RU" sz="2400" dirty="0" smtClean="0"/>
              <a:t>больше </a:t>
            </a:r>
            <a:r>
              <a:rPr lang="ru-RU" sz="2400" dirty="0"/>
              <a:t>22 г. сахара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то есть столько же, сколько в «Кока-коле</a:t>
            </a:r>
            <a:r>
              <a:rPr lang="ru-RU" sz="2400" dirty="0" smtClean="0"/>
              <a:t>»!</a:t>
            </a:r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CE9F-AED7-45BD-BCDA-945C3277D5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570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Филатов</dc:creator>
  <cp:lastModifiedBy>Начальная Школа</cp:lastModifiedBy>
  <cp:revision>25</cp:revision>
  <dcterms:created xsi:type="dcterms:W3CDTF">2022-01-23T13:54:29Z</dcterms:created>
  <dcterms:modified xsi:type="dcterms:W3CDTF">2022-02-15T11:48:39Z</dcterms:modified>
</cp:coreProperties>
</file>