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2"/>
  </p:notesMasterIdLst>
  <p:sldIdLst>
    <p:sldId id="267" r:id="rId2"/>
    <p:sldId id="259" r:id="rId3"/>
    <p:sldId id="257" r:id="rId4"/>
    <p:sldId id="260" r:id="rId5"/>
    <p:sldId id="258" r:id="rId6"/>
    <p:sldId id="262" r:id="rId7"/>
    <p:sldId id="263" r:id="rId8"/>
    <p:sldId id="261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588" autoAdjust="0"/>
    <p:restoredTop sz="72760" autoAdjust="0"/>
  </p:normalViewPr>
  <p:slideViewPr>
    <p:cSldViewPr>
      <p:cViewPr varScale="1">
        <p:scale>
          <a:sx n="52" d="100"/>
          <a:sy n="52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69783-3F52-4227-B290-FCA9E45ABCB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94F0-1BA7-48A3-BADE-F1EB6D3290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592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xsrf=ACYBGNRnJ8ufeRGdTB0vPzEmlGFl5eoViw:1581356122005&amp;q=%D0%BC%D0%BE%D1%80%D1%81%D0%BA%D0%B0%D1%8F+%D1%81%D0%B2%D0%B8%D0%BD%D0%BA%D0%B0+%D0%BF%D1%80%D0%BE%D0%B4%D0%BE%D0%BB%D0%B6%D0%B8%D1%82%D0%B5%D0%BB%D1%8C%D0%BD%D0%BE%D1%81%D1%82%D1%8C+%D0%B6%D0%B8%D0%B7%D0%BD%D0%B8&amp;stick=H4sIAAAAAAAAAOPgE-LQz9U3SK80L9PSyU620k_KzM_JT6_Uzy9KT8zLLM6NT85JLC7OTMtMTizJzM-zyslMSy0uSMxbxOp5Yc-FfRcbLjZe2HVhw8V-BSBj04UdF_aCuAoX9l9suLDvwhYg3n1h24UdF5subL2w-2IPUHrfxcaLTRd7FEDCF7YDBXYAAGNcIDqGAAAA&amp;sa=X&amp;ved=2ahUKEwiQk6nPwsfnAhVS6KYKHZHhDgsQ6BMoADAcegQIDRAJ&amp;sxsrf=ACYBGNRnJ8ufeRGdTB0vPzEmlGFl5eoViw:158135612200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google.com/search?sxsrf=ACYBGNRnJ8ufeRGdTB0vPzEmlGFl5eoViw:1581356122005&amp;q=%D0%BC%D0%BE%D1%80%D1%81%D0%BA%D0%B0%D1%8F+%D1%81%D0%B2%D0%B8%D0%BD%D0%BA%D0%B0+%D0%B4%D0%BB%D0%B8%D0%BD%D0%B0&amp;stick=H4sIAAAAAAAAAOPgE-LQz9U3SK80L9PSyk620k_KzM_JT6_Uzy9KT8zLLM6NT85JLC7OTMtMTizJzM-zyknNSy_JWMSqdmHPhX0XGy42Xth1YcPFfgUgY9OFHRf2grgKF7Zc2A3mbAAABOneOGEAAAA&amp;sa=X&amp;ved=2ahUKEwiQk6nPwsfnAhVS6KYKHZHhDgsQ6BMoADAfegQIDRAS&amp;sxsrf=ACYBGNRnJ8ufeRGdTB0vPzEmlGFl5eoViw:1581356122005" TargetMode="External"/><Relationship Id="rId4" Type="http://schemas.openxmlformats.org/officeDocument/2006/relationships/hyperlink" Target="https://www.google.com/search?sxsrf=ACYBGNRnJ8ufeRGdTB0vPzEmlGFl5eoViw:1581356122005&amp;q=%D0%BC%D0%BE%D1%80%D1%81%D0%BA%D0%B0%D1%8F+%D1%81%D0%B2%D0%B8%D0%BD%D0%BA%D0%B0+%D0%BC%D0%B0%D1%81%D1%81%D0%B0&amp;stick=H4sIAAAAAAAAAOPgE-LQz9U3SK80L9PSyE620k_KzM_JT6_Uzy9KT8zLLM6NT85JLC7OTMtMTizJzM-zygXyFrGqXdhzYd_FhouNF3Zd2HCxXwHI2HRhx4W9IK4CUG7DxUag0AYAQzsuk18AAAA&amp;sa=X&amp;ved=2ahUKEwiQk6nPwsfnAhVS6KYKHZHhDgsQ6BMoADAeegQIDRAP&amp;sxsrf=ACYBGNRnJ8ufeRGdTB0vPzEmlGFl5eoViw:1581356122005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 моего исследования: сформировать условный рефлекс у морских свинок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достижения цели, я поставила перед собой следующие задачи: 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Узнать, что такое условный рефлекс и как он формируется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Выяснить сколько времени потребуется  для формирования первичного условного рефлекса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Выявить время затухания условного рефлекса (для каждого животного отдельно).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Выяснить сколько времени потребуется  для формирования вторичного условного рефлекса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Выявить вкусовые предпочтения морских свинок для использования этой информации в процессе дальнейшей дрессировки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Кроме этого, я выдвинула гипотезу о том, что вторичный условный рефлекс формируется быстрее, чем первичный.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Методом исследования был выбран эксперимент.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5401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Прежде чем приступить к экспериментам, я решила разобраться с основными понятиями и узнать историю вопроса.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Морская свинка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 вид одомашненных грызунов из рода свинок семейства 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свинковых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Свинками эти грызуны были названы испанцами, привезшими их в Европу, а потом это название распространилось во всех странах. А вот морскими их называют только в Германии и России. Считается, что изначально их назвали заморскими, так как доставлялись они в эти страны морским путем. Со временем название упростилось, и их стали называть просто морскими.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Морские свинки, к сожалению, больше не существуют в дикой природе. Одомашнивание этих животных началось около 5000 лет до н.э., использовали их в основном как источник пищи. Они являлись коренными жителями Южной Америки, о чем говорят ископаемые образцы. Колонизация  Северной и Южной Америки привела к использованию морских свинок в качестве домашних животных в Европе, и в конечном счете, во всем мире.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Продолжительность жизни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морских свинок: 4 – 8 лет</a:t>
            </a:r>
          </a:p>
          <a:p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Масса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0,7 – 1,2 кг (взрослая особь)</a:t>
            </a:r>
          </a:p>
          <a:p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Длина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тела: 20 – 25 см (взрослая особь).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2604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Условный рефлекс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это приобретенный рефлекс, свойственный отдельному индивиду (особи). Возникают в течение жизни особи и не закрепляются генетически (не передаются по наследству). Возникают при определённых условиях и исчезают при их отсутствии. Формируются на базе безусловных рефлексов при участии высших отделов мозга.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Изучение условных рефлексов связано в первую очередь с именем И. П. Павлова и учениками его школы.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формирования условного рефлекса необходимо наличие 2 раздражителей: безусловного раздражителя и индифферентного (нейтрального) раздражителя, который затем становится условным сигналом.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Условный рефлекс возникнет в том случае, если индифферентный раздражитель станет условным раздражителем, т.е он сигнализирует о действии безусловного раздражителя. Условные рефлексы без подкрепления затухают. Постепенно реакция ослабевает, часто становится нерегулярной, и, в конце концов, условный сигнал перестает действовать.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Условные рефлексы могут базироваться не только на безусловных, но и на условных рефлексах.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Различают условные рефлексы первого, второго, третьего и т. д. порядка. Когда условный стимул подкрепляется безусловным, то образуется условный рефлекс первого порядка. Условный рефлекс второго порядка образуется в том случае, если условный стимул подкрепляется условным раздражителем, на который ранее был выработан условный рефлекс.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1393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Разобравшись с теорией я начала проводить эксперименты.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Объекты моего наблюдения - мои морские свинки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Тортик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Маффин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Тортик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морская свинка породы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коронет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белого окраса, длинношерстный.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 – самец.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 10 месяцев.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 – 923 гр.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Длина тела – 25 см.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Маффин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морская свинка породы американский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тедди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рыжего с белым окраса, короткошерстный.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 - самец.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 13 месяцев.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 – 1 кг. 101 гр.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Длина тела – 25 см.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того, чтобы проследить формирование условного рефлекса я использовала сочетание двух раздражителей: звуковой сигнал и корм. Чтобы выявить самый любимый корм, я приготовила наборы из разных видов корма. Всего – 4 набора.  В разных сочетаниях свинкам предлагались огурец, яблоко, укроп, петрушка, капуста, морковь, помидор.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314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Эксперименты проводились в течение 27 дней. Свинки кормились в обычном режиме. Кроме этого, они получали дополнительный корм в ходе эксперимента. Экспериментальная кормежка не была привязана к какому-либо определенному времени и режимным моментам (прогулка,  расчесывание, стрижка когтей и т.д.). В первую очередь свинки всегда выбирали зелень – петрушку или укроп. Если не было зелени, свинки первым выбирали огурец. Все свои эксперименты я записывала в дневник наблюдений.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Первичный рефлекс сформировался к 4 кормежке у старшей свинки и к 6 кормежке у младшей свинки. При подаче звукового сигнала свинки начинали издавать звук, которым они обычно просят еду,  также свинки вставали на задние лапки, демонстрируя желание поесть.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Далее мы закрепили условный рефлекс еще в течение 4 кормлений.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7762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наблюдения за затуханием условного рефлекса, я подавала звуковой сигнал, но еды не давала. Первый раз свинки отреагировали очень бурно на отсутствие еды: они  бегали, издавали звуки, которыми просят еду, и даже снесли поилку. Полное затухание условного рефлекса произошло только на 14 раз у младшей свинки и на 16  раз у старшей свинки.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8764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формирования вторичного условного рефлекса я повторила эксперимент. Вторичный условный рефлекс сформировался немного раньше первичного:  к 3-й кормежке у старшей свинки и к 4-й кормежке у младшей свинки.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194F0-1BA7-48A3-BADE-F1EB6D32901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476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84C8D-BA3F-4216-8280-61127BC412AD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D9C6-BCA4-4686-AFE7-DEAE06834ED7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C4E2-B8B8-41B7-A650-8BF39E01ED51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CC61-F1ED-4144-BB52-48BD811E1F79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5266-E059-47A4-AFE0-C55B7E3DFC60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E0C4-5E3E-476B-86BC-1D6680FFF05D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6B9F-5EAC-4045-8F65-83C5BE1489CE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D40-F791-4665-8E93-5A4DA9F93186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02A9-D3E5-4999-B2AE-41D57D6227A8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28D6-8E69-48DF-AE2F-9BCEF4B54ADA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5E38-A784-4D91-AA9F-14C4FF8CFACE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09FD70-34B8-44A2-89E9-1EABCB7F7457}" type="datetime1">
              <a:rPr lang="ru-RU" smtClean="0"/>
              <a:pPr/>
              <a:t>01.02.2021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D886D2-14F5-4BD6-BAED-FAFBCAC853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79;&#1072;&#1085;&#1103;&#1090;&#1080;&#1103;\DSCN2904.MOV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gregateri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42900" y="6381328"/>
            <a:ext cx="8458200" cy="431799"/>
          </a:xfrm>
        </p:spPr>
        <p:txBody>
          <a:bodyPr>
            <a:normAutofit/>
          </a:bodyPr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Петрозаводск</a:t>
            </a:r>
            <a:b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5618586"/>
            <a:ext cx="8458200" cy="91440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Мезенцева София,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4«Г» класса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«Гимназия №17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5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лет.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Скипидарникова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Ирина Викторовна, 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«Гимназия №17»</a:t>
            </a:r>
          </a:p>
          <a:p>
            <a:pPr algn="r"/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Консультант: 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Соколова Светлана Викторовна,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</a:t>
            </a:r>
          </a:p>
          <a:p>
            <a:pPr algn="r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ДО РК РЦРДО Ровесник</a:t>
            </a:r>
          </a:p>
          <a:p>
            <a:pPr algn="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6083"/>
            <a:ext cx="8839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автономное учреждение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Дополнительного профессионального образования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Петрозаводского городского округа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развития образования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Городской Фестиваль учебно-исследовательских работ младших школьников 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«Мои первые открытия» («</a:t>
            </a:r>
            <a:r>
              <a:rPr lang="ru-RU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Эврикоша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412776"/>
            <a:ext cx="763284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F0A22E"/>
              </a:buClr>
            </a:pPr>
            <a:endParaRPr lang="ru-RU" sz="1100" b="1" dirty="0">
              <a:solidFill>
                <a:srgbClr val="4E3B30">
                  <a:shade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buClr>
                <a:srgbClr val="F0A22E"/>
              </a:buClr>
            </a:pPr>
            <a:r>
              <a:rPr lang="ru-RU" sz="1400" b="1" dirty="0">
                <a:solidFill>
                  <a:srgbClr val="4E3B30">
                    <a:shade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Исследовательская работа</a:t>
            </a:r>
          </a:p>
          <a:p>
            <a:pPr lvl="0" algn="ctr">
              <a:buClr>
                <a:srgbClr val="F0A22E"/>
              </a:buClr>
            </a:pPr>
            <a:endParaRPr lang="ru-RU" sz="1200" dirty="0">
              <a:solidFill>
                <a:srgbClr val="4E3B30">
                  <a:shade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buClr>
                <a:srgbClr val="F0A22E"/>
              </a:buClr>
            </a:pPr>
            <a:endParaRPr lang="ru-RU" sz="1000" dirty="0">
              <a:solidFill>
                <a:srgbClr val="4E3B30">
                  <a:shade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buClr>
                <a:srgbClr val="F0A22E"/>
              </a:buClr>
            </a:pPr>
            <a:r>
              <a:rPr lang="ru-RU" sz="24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Формирование условных рефлексов </a:t>
            </a:r>
            <a:endParaRPr lang="ru-RU" sz="2400" cap="all" dirty="0" smtClean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</a:endParaRPr>
          </a:p>
          <a:p>
            <a:pPr lvl="0" algn="ctr">
              <a:buClr>
                <a:srgbClr val="F0A22E"/>
              </a:buClr>
            </a:pPr>
            <a:r>
              <a:rPr lang="ru-RU" sz="24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у </a:t>
            </a:r>
            <a:r>
              <a:rPr lang="ru-RU" sz="24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морских свинок</a:t>
            </a:r>
            <a:endParaRPr lang="ru-RU" sz="2400" b="1" dirty="0">
              <a:solidFill>
                <a:srgbClr val="4E3B30">
                  <a:shade val="75000"/>
                </a:srgb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9552" y="3191645"/>
            <a:ext cx="4488877" cy="28083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07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Спасибо за внимание!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1285860"/>
            <a:ext cx="4953732" cy="348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85852" y="5000636"/>
            <a:ext cx="69965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Мезенцева Соня, 4 Г класс МОУ «Гимназия №17»</a:t>
            </a:r>
          </a:p>
          <a:p>
            <a:r>
              <a:rPr lang="ru-RU" dirty="0" smtClean="0"/>
              <a:t>С.т. 8921-22-32-352 (классный руководитель, </a:t>
            </a:r>
            <a:r>
              <a:rPr lang="ru-RU" dirty="0" err="1" smtClean="0"/>
              <a:t>Скипидарникова</a:t>
            </a:r>
            <a:r>
              <a:rPr lang="ru-RU" dirty="0" smtClean="0"/>
              <a:t> И.В.)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Цель, задачи, гипотеза, метод исследования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сформировать условный рефлекс у морских свинок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Задачи:  </a:t>
            </a:r>
            <a:endParaRPr lang="ru-RU" dirty="0" smtClean="0"/>
          </a:p>
          <a:p>
            <a:pPr lvl="0"/>
            <a:r>
              <a:rPr lang="ru-RU" dirty="0" smtClean="0"/>
              <a:t>Узнать, что такое условный рефлекс и как он формируется</a:t>
            </a:r>
          </a:p>
          <a:p>
            <a:pPr lvl="0"/>
            <a:r>
              <a:rPr lang="ru-RU" dirty="0" smtClean="0"/>
              <a:t>Выяснить сколько времени потребуется  для формирования первичного условного рефлекса </a:t>
            </a:r>
          </a:p>
          <a:p>
            <a:pPr lvl="0"/>
            <a:r>
              <a:rPr lang="ru-RU" dirty="0" smtClean="0"/>
              <a:t>Выявить время затухания условного рефлекса (для каждого животного отдельно).</a:t>
            </a:r>
          </a:p>
          <a:p>
            <a:pPr lvl="0"/>
            <a:r>
              <a:rPr lang="ru-RU" dirty="0" smtClean="0"/>
              <a:t>Выяснить сколько времени потребуется  для формирования вторичного условного рефлекса </a:t>
            </a:r>
          </a:p>
          <a:p>
            <a:pPr lvl="0"/>
            <a:r>
              <a:rPr lang="ru-RU" dirty="0" smtClean="0"/>
              <a:t>Выявить вкусовые предпочтения морских свинок для использования этой информации в процессе дальнейшей дрессировки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Гипотеза:</a:t>
            </a:r>
            <a:r>
              <a:rPr lang="ru-RU" dirty="0" smtClean="0"/>
              <a:t>  Вторичный условный рефлекс формируется быстрее, чем первичный.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Метод исследования:</a:t>
            </a:r>
            <a:r>
              <a:rPr lang="ru-RU" dirty="0" smtClean="0"/>
              <a:t> эксперимент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Основные термины и понятия, история вопроса</a:t>
            </a:r>
            <a:endParaRPr lang="ru-RU" sz="2400" dirty="0"/>
          </a:p>
        </p:txBody>
      </p:sp>
      <p:pic>
        <p:nvPicPr>
          <p:cNvPr id="4104" name="Picture 8" descr="https://voronezhvet.ru/wp-content/uploads/2019/03/porody-morskih-svinok-nazvaniya-i-foto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584" y="1628800"/>
            <a:ext cx="7048500" cy="4762500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Основные термины и понятия, история вопроса</a:t>
            </a:r>
            <a:endParaRPr lang="ru-RU" sz="2400" dirty="0"/>
          </a:p>
        </p:txBody>
      </p:sp>
      <p:pic>
        <p:nvPicPr>
          <p:cNvPr id="1026" name="Picture 2" descr="Картинки по запросу &quot;Павлов И.П. рефлексы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00808"/>
            <a:ext cx="3057525" cy="4276726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844824"/>
            <a:ext cx="492378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187624" y="5373216"/>
            <a:ext cx="4062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Иван Петрович Павлов (1849-1936)</a:t>
            </a:r>
            <a:endParaRPr lang="ru-RU" i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Объекты  наблюдения</a:t>
            </a:r>
            <a:endParaRPr lang="ru-RU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6057" y="1700808"/>
            <a:ext cx="3240360" cy="444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15616" y="1772816"/>
            <a:ext cx="31683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23728" y="63093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Маффин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Тортик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Эксперимент по формированию первичного условного рефлекса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1628800"/>
            <a:ext cx="648072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Эксперимент по затуханию условного рефлекса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DSCN2904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755576" y="1484784"/>
            <a:ext cx="7847856" cy="4414419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53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Эксперимент по формированию вторичного условного рефлекса</a:t>
            </a:r>
            <a:endParaRPr lang="ru-RU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1484783"/>
            <a:ext cx="6408712" cy="4482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использованной литературы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	Кулагина К. Морские свинки.- М.: Вече, 2008.- 300с.</a:t>
            </a:r>
          </a:p>
          <a:p>
            <a:pPr marL="0" indent="0">
              <a:buNone/>
            </a:pPr>
            <a:r>
              <a:rPr lang="ru-RU" dirty="0"/>
              <a:t>2.	Сергеев Б.Ф. Ступени эволюции интеллекта. - М.: Наука, 1986. -192 с.</a:t>
            </a:r>
          </a:p>
          <a:p>
            <a:pPr marL="0" indent="0">
              <a:buNone/>
            </a:pPr>
            <a:r>
              <a:rPr lang="ru-RU" dirty="0"/>
              <a:t>3.	Соколов В. Е. Пятиязычный словарь названий животных. Млекопитающие. Латинский, русский, английский, немецкий, французский. / под общей редакцией акад. В. Е. Соколова. - М.: Рус. яз., 1984. - С. 196. </a:t>
            </a:r>
          </a:p>
          <a:p>
            <a:pPr marL="0" indent="0">
              <a:buNone/>
            </a:pPr>
            <a:r>
              <a:rPr lang="ru-RU" dirty="0"/>
              <a:t>4.	Большой психологический словарь [Электронный ресурс].- Режим доступа:   </a:t>
            </a:r>
            <a:r>
              <a:rPr lang="ru-RU" dirty="0">
                <a:hlinkClick r:id="rId2"/>
              </a:rPr>
              <a:t>http://www.aggregateria.com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> 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86D2-14F5-4BD6-BAED-FAFBCAC8537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203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396</TotalTime>
  <Words>697</Words>
  <Application>Microsoft Office PowerPoint</Application>
  <PresentationFormat>Экран (4:3)</PresentationFormat>
  <Paragraphs>117</Paragraphs>
  <Slides>10</Slides>
  <Notes>7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Петрозаводск 2021</vt:lpstr>
      <vt:lpstr>Цель, задачи, гипотеза, метод исследования</vt:lpstr>
      <vt:lpstr>Основные термины и понятия, история вопроса</vt:lpstr>
      <vt:lpstr>Основные термины и понятия, история вопроса</vt:lpstr>
      <vt:lpstr>Объекты  наблюдения</vt:lpstr>
      <vt:lpstr>Эксперимент по формированию первичного условного рефлекса</vt:lpstr>
      <vt:lpstr>Эксперимент по затуханию условного рефлекса </vt:lpstr>
      <vt:lpstr>Эксперимент по формированию вторичного условного рефлекса</vt:lpstr>
      <vt:lpstr>Список использованной литературы </vt:lpstr>
      <vt:lpstr>Спасибо за внимание!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Иследование на</dc:title>
  <dc:creator>User</dc:creator>
  <cp:lastModifiedBy>скипидарникова</cp:lastModifiedBy>
  <cp:revision>36</cp:revision>
  <dcterms:created xsi:type="dcterms:W3CDTF">2020-03-03T17:32:59Z</dcterms:created>
  <dcterms:modified xsi:type="dcterms:W3CDTF">2021-02-01T11:20:07Z</dcterms:modified>
</cp:coreProperties>
</file>